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85" r:id="rId3"/>
    <p:sldId id="286" r:id="rId4"/>
    <p:sldId id="299" r:id="rId5"/>
    <p:sldId id="310" r:id="rId6"/>
    <p:sldId id="287" r:id="rId7"/>
    <p:sldId id="311" r:id="rId8"/>
    <p:sldId id="304" r:id="rId9"/>
    <p:sldId id="307" r:id="rId10"/>
    <p:sldId id="306" r:id="rId11"/>
    <p:sldId id="305" r:id="rId12"/>
    <p:sldId id="308" r:id="rId13"/>
    <p:sldId id="309" r:id="rId14"/>
    <p:sldId id="312" r:id="rId15"/>
    <p:sldId id="280" r:id="rId16"/>
  </p:sldIdLst>
  <p:sldSz cx="9144000" cy="5143500" type="screen16x9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Lor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7DF159-1A55-4504-B902-AEAE7F91F254}">
  <a:tblStyle styleId="{E57DF159-1A55-4504-B902-AEAE7F91F2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33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7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29" y="2003888"/>
            <a:ext cx="779407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CA" dirty="0"/>
              <a:t>Prediction of Dengue Incidence Using Search Query Surveillance</a:t>
            </a:r>
            <a:r>
              <a:rPr lang="en-CA" baseline="30000" dirty="0"/>
              <a:t>1</a:t>
            </a:r>
            <a:endParaRPr baseline="30000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5D4A796-9BA8-449B-8DBF-C62BDE9BAA02}"/>
              </a:ext>
            </a:extLst>
          </p:cNvPr>
          <p:cNvSpPr txBox="1"/>
          <p:nvPr/>
        </p:nvSpPr>
        <p:spPr>
          <a:xfrm>
            <a:off x="0" y="4850805"/>
            <a:ext cx="929439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50" dirty="0">
                <a:latin typeface="Lora" panose="020B0604020202020204" charset="0"/>
              </a:rPr>
              <a:t>1: </a:t>
            </a:r>
            <a:r>
              <a:rPr lang="en-CA" sz="950" dirty="0" err="1">
                <a:latin typeface="Lora" panose="020B0604020202020204" charset="0"/>
              </a:rPr>
              <a:t>Althouse</a:t>
            </a:r>
            <a:r>
              <a:rPr lang="en-CA" sz="950" dirty="0">
                <a:latin typeface="Lora" panose="020B0604020202020204" charset="0"/>
              </a:rPr>
              <a:t>, B. M., Ng, Y. Y., &amp; Cummings, D. A. (2011). Prediction of dengue incidence using search query surveillance. </a:t>
            </a:r>
            <a:r>
              <a:rPr lang="en-CA" sz="950" i="1" dirty="0" err="1">
                <a:latin typeface="Lora" panose="020B0604020202020204" charset="0"/>
              </a:rPr>
              <a:t>PLoS</a:t>
            </a:r>
            <a:r>
              <a:rPr lang="en-CA" sz="950" i="1" dirty="0">
                <a:latin typeface="Lora" panose="020B0604020202020204" charset="0"/>
              </a:rPr>
              <a:t> neglected tropical diseases</a:t>
            </a:r>
            <a:r>
              <a:rPr lang="en-CA" sz="950" dirty="0">
                <a:latin typeface="Lora" panose="020B0604020202020204" charset="0"/>
              </a:rPr>
              <a:t>, </a:t>
            </a:r>
            <a:r>
              <a:rPr lang="en-CA" sz="950" i="1" dirty="0">
                <a:latin typeface="Lora" panose="020B0604020202020204" charset="0"/>
              </a:rPr>
              <a:t>5</a:t>
            </a:r>
            <a:r>
              <a:rPr lang="en-CA" sz="950" dirty="0">
                <a:latin typeface="Lora" panose="020B0604020202020204" charset="0"/>
              </a:rPr>
              <a:t>(8), e1258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D2C4-0885-4B45-85F0-1E119617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30" y="964834"/>
            <a:ext cx="5262005" cy="435600"/>
          </a:xfrm>
        </p:spPr>
        <p:txBody>
          <a:bodyPr/>
          <a:lstStyle/>
          <a:p>
            <a:br>
              <a:rPr lang="en-CA" sz="1200" dirty="0">
                <a:latin typeface="Lora" panose="020B0604020202020204" charset="0"/>
              </a:rPr>
            </a:br>
            <a:r>
              <a:rPr lang="en-CA" sz="1300" dirty="0">
                <a:latin typeface="Lora" panose="020B0604020202020204" charset="0"/>
              </a:rPr>
              <a:t>Singapore Incidence and Fitted Data/Prediction</a:t>
            </a:r>
            <a:br>
              <a:rPr lang="en-CA" dirty="0">
                <a:latin typeface="Lora" panose="020B0604020202020204" charset="0"/>
              </a:rPr>
            </a:br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F69F2B-8989-4B4A-A7B3-BDF2F3CD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9" b="-16569"/>
          <a:stretch/>
        </p:blipFill>
        <p:spPr>
          <a:xfrm>
            <a:off x="851583" y="2012205"/>
            <a:ext cx="7080614" cy="327676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4D80BE5-2EA0-4A8C-BC57-2DD4D20D16AE}"/>
              </a:ext>
            </a:extLst>
          </p:cNvPr>
          <p:cNvCxnSpPr>
            <a:cxnSpLocks/>
          </p:cNvCxnSpPr>
          <p:nvPr/>
        </p:nvCxnSpPr>
        <p:spPr>
          <a:xfrm flipH="1">
            <a:off x="3214255" y="1898073"/>
            <a:ext cx="665019" cy="1267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62CDF90E-C9F1-4FE4-9947-47F2AA342298}"/>
              </a:ext>
            </a:extLst>
          </p:cNvPr>
          <p:cNvSpPr txBox="1"/>
          <p:nvPr/>
        </p:nvSpPr>
        <p:spPr>
          <a:xfrm>
            <a:off x="3900057" y="1400434"/>
            <a:ext cx="1641763" cy="4356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Lora" panose="020B0604020202020204" charset="0"/>
              </a:rPr>
              <a:t>Model fitted to data</a:t>
            </a:r>
          </a:p>
          <a:p>
            <a:pPr algn="ctr"/>
            <a:r>
              <a:rPr lang="en-CA" sz="1000" i="1" dirty="0">
                <a:latin typeface="Lora" panose="020B0604020202020204" charset="0"/>
              </a:rPr>
              <a:t>2005-2010</a:t>
            </a:r>
          </a:p>
        </p:txBody>
      </p:sp>
    </p:spTree>
    <p:extLst>
      <p:ext uri="{BB962C8B-B14F-4D97-AF65-F5344CB8AC3E}">
        <p14:creationId xmlns:p14="http://schemas.microsoft.com/office/powerpoint/2010/main" val="134827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D2C4-0885-4B45-85F0-1E119617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30" y="964834"/>
            <a:ext cx="5262005" cy="435600"/>
          </a:xfrm>
        </p:spPr>
        <p:txBody>
          <a:bodyPr/>
          <a:lstStyle/>
          <a:p>
            <a:br>
              <a:rPr lang="en-CA" sz="1200" dirty="0">
                <a:latin typeface="Lora" panose="020B0604020202020204" charset="0"/>
              </a:rPr>
            </a:br>
            <a:r>
              <a:rPr lang="en-CA" sz="1300" dirty="0">
                <a:latin typeface="Lora" panose="020B0604020202020204" charset="0"/>
              </a:rPr>
              <a:t>Singapore Incidence and Fitted Data/Prediction</a:t>
            </a:r>
            <a:br>
              <a:rPr lang="en-CA" dirty="0">
                <a:latin typeface="Lora" panose="020B0604020202020204" charset="0"/>
              </a:rPr>
            </a:br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F69F2B-8989-4B4A-A7B3-BDF2F3CD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9" b="-16569"/>
          <a:stretch/>
        </p:blipFill>
        <p:spPr>
          <a:xfrm>
            <a:off x="851583" y="2012205"/>
            <a:ext cx="7080614" cy="327676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31CADB9-0024-4233-9D15-48EB08F326E9}"/>
              </a:ext>
            </a:extLst>
          </p:cNvPr>
          <p:cNvCxnSpPr>
            <a:cxnSpLocks/>
          </p:cNvCxnSpPr>
          <p:nvPr/>
        </p:nvCxnSpPr>
        <p:spPr>
          <a:xfrm>
            <a:off x="6587835" y="3809999"/>
            <a:ext cx="10529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6F8142D-58E5-4EA0-83AB-52226686801D}"/>
              </a:ext>
            </a:extLst>
          </p:cNvPr>
          <p:cNvSpPr txBox="1"/>
          <p:nvPr/>
        </p:nvSpPr>
        <p:spPr>
          <a:xfrm>
            <a:off x="7274670" y="1183181"/>
            <a:ext cx="1779792" cy="46166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Lora" panose="020B0604020202020204" charset="0"/>
              </a:rPr>
              <a:t>Predicted dengue incidence in 2010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19141BA-3719-4601-9000-F760F2B6CDB2}"/>
              </a:ext>
            </a:extLst>
          </p:cNvPr>
          <p:cNvCxnSpPr>
            <a:cxnSpLocks/>
          </p:cNvCxnSpPr>
          <p:nvPr/>
        </p:nvCxnSpPr>
        <p:spPr>
          <a:xfrm flipH="1">
            <a:off x="7166781" y="1739152"/>
            <a:ext cx="495300" cy="12850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3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D2C4-0885-4B45-85F0-1E119617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30" y="964834"/>
            <a:ext cx="5262005" cy="435600"/>
          </a:xfrm>
        </p:spPr>
        <p:txBody>
          <a:bodyPr/>
          <a:lstStyle/>
          <a:p>
            <a:br>
              <a:rPr lang="en-CA" sz="1200" dirty="0">
                <a:latin typeface="Lora" panose="020B0604020202020204" charset="0"/>
              </a:rPr>
            </a:br>
            <a:r>
              <a:rPr lang="en-CA" sz="1300" dirty="0">
                <a:latin typeface="Lora" panose="020B0604020202020204" charset="0"/>
              </a:rPr>
              <a:t>Singapore Incidence and Fitted Data/Prediction</a:t>
            </a:r>
            <a:br>
              <a:rPr lang="en-CA" dirty="0">
                <a:latin typeface="Lora" panose="020B0604020202020204" charset="0"/>
              </a:rPr>
            </a:br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F69F2B-8989-4B4A-A7B3-BDF2F3CD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9" b="-16569"/>
          <a:stretch/>
        </p:blipFill>
        <p:spPr>
          <a:xfrm>
            <a:off x="851583" y="2012205"/>
            <a:ext cx="7080614" cy="32767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94CADC-C5A3-4062-881E-304576BCA7D9}"/>
              </a:ext>
            </a:extLst>
          </p:cNvPr>
          <p:cNvSpPr txBox="1"/>
          <p:nvPr/>
        </p:nvSpPr>
        <p:spPr>
          <a:xfrm>
            <a:off x="4929226" y="1710035"/>
            <a:ext cx="2680854" cy="46166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Lora" panose="020B0604020202020204" charset="0"/>
              </a:rPr>
              <a:t>Error between observed incidence and model fit/prediction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4D1FC61-9B0F-4DC6-A9D9-E6C4E817D776}"/>
              </a:ext>
            </a:extLst>
          </p:cNvPr>
          <p:cNvCxnSpPr>
            <a:cxnSpLocks/>
          </p:cNvCxnSpPr>
          <p:nvPr/>
        </p:nvCxnSpPr>
        <p:spPr>
          <a:xfrm flipH="1">
            <a:off x="5216237" y="2272980"/>
            <a:ext cx="741217" cy="15544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9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883A6-4458-4C71-9EA8-14DAEC9E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37125"/>
            <a:ext cx="4022023" cy="435600"/>
          </a:xfrm>
        </p:spPr>
        <p:txBody>
          <a:bodyPr/>
          <a:lstStyle/>
          <a:p>
            <a:r>
              <a:rPr lang="en-CA" sz="1300" dirty="0">
                <a:latin typeface="Lora" panose="020B0604020202020204" charset="0"/>
              </a:rPr>
              <a:t>Bangkok Incidence and Fitted Data/Prediction</a:t>
            </a:r>
            <a:endParaRPr lang="en-CA" sz="13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F6CE52-82AA-4DBD-8CAB-DE93AE12D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84" y="2075801"/>
            <a:ext cx="7436232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1547154" y="2752826"/>
            <a:ext cx="657161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1800" dirty="0">
                <a:solidFill>
                  <a:schemeClr val="dk1"/>
                </a:solidFill>
                <a:latin typeface="Lora" panose="020B0604020202020204" charset="0"/>
              </a:rPr>
              <a:t>Development of models that can predict rises in dengue incidence in Bangkok and Singapore</a:t>
            </a:r>
            <a:endParaRPr sz="1800" dirty="0">
              <a:solidFill>
                <a:schemeClr val="dk1"/>
              </a:solidFill>
              <a:latin typeface="Lora" panose="020B0604020202020204" charset="0"/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350270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/>
              <a:t>In summary</a:t>
            </a:r>
            <a:endParaRPr sz="4000" dirty="0"/>
          </a:p>
        </p:txBody>
      </p:sp>
      <p:cxnSp>
        <p:nvCxnSpPr>
          <p:cNvPr id="378" name="Shape 37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Shape 379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6101AD4-0F34-4DA5-AB71-F3B3458F0A79}"/>
              </a:ext>
            </a:extLst>
          </p:cNvPr>
          <p:cNvCxnSpPr>
            <a:cxnSpLocks/>
          </p:cNvCxnSpPr>
          <p:nvPr/>
        </p:nvCxnSpPr>
        <p:spPr>
          <a:xfrm>
            <a:off x="830265" y="3125438"/>
            <a:ext cx="55519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1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78" name="Shape 37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Shape 379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BDB7A-D757-4E2B-B6E2-25F5A930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dengue?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DF5244-A42E-4B76-BAE0-ED2FF0670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30" y="1910002"/>
            <a:ext cx="3306804" cy="2048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05517D-33DD-4F87-A6B3-CB88B48AF924}"/>
              </a:ext>
            </a:extLst>
          </p:cNvPr>
          <p:cNvSpPr txBox="1"/>
          <p:nvPr/>
        </p:nvSpPr>
        <p:spPr>
          <a:xfrm>
            <a:off x="4253345" y="2026438"/>
            <a:ext cx="4163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Lora" panose="020B0604020202020204" charset="0"/>
              </a:rPr>
              <a:t>Caused by the </a:t>
            </a:r>
            <a:r>
              <a:rPr lang="en-CA" b="1" dirty="0">
                <a:solidFill>
                  <a:schemeClr val="tx1"/>
                </a:solidFill>
                <a:latin typeface="Lora" panose="020B0604020202020204" charset="0"/>
              </a:rPr>
              <a:t>dengue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  <a:latin typeface="Lor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Lora" panose="020B0604020202020204" charset="0"/>
              </a:rPr>
              <a:t>Transmitted by </a:t>
            </a:r>
            <a:r>
              <a:rPr lang="en-CA" b="1" dirty="0">
                <a:solidFill>
                  <a:schemeClr val="tx1"/>
                </a:solidFill>
                <a:latin typeface="Lora" panose="020B0604020202020204" charset="0"/>
              </a:rPr>
              <a:t>mosquitos bites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tx1"/>
              </a:solidFill>
              <a:latin typeface="Lor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1"/>
                </a:solidFill>
                <a:latin typeface="Lora" panose="020B0604020202020204" charset="0"/>
              </a:rPr>
              <a:t>Symptoms</a:t>
            </a:r>
            <a:r>
              <a:rPr lang="en-CA" dirty="0">
                <a:solidFill>
                  <a:schemeClr val="tx1"/>
                </a:solidFill>
                <a:latin typeface="Lora" panose="020B0604020202020204" charset="0"/>
              </a:rPr>
              <a:t> : high fever, headache, vomiting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  <a:latin typeface="Lora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latin typeface="Lora" panose="020B0604020202020204" charset="0"/>
              </a:rPr>
              <a:t>High incidence in </a:t>
            </a:r>
            <a:r>
              <a:rPr lang="en-CA" b="1" dirty="0">
                <a:solidFill>
                  <a:schemeClr val="tx1"/>
                </a:solidFill>
                <a:latin typeface="Lora" panose="020B0604020202020204" charset="0"/>
              </a:rPr>
              <a:t>Thailand</a:t>
            </a:r>
            <a:r>
              <a:rPr lang="en-CA" dirty="0">
                <a:solidFill>
                  <a:schemeClr val="tx1"/>
                </a:solidFill>
                <a:latin typeface="Lora" panose="020B0604020202020204" charset="0"/>
              </a:rPr>
              <a:t> and </a:t>
            </a:r>
            <a:r>
              <a:rPr lang="en-CA" b="1" dirty="0">
                <a:solidFill>
                  <a:schemeClr val="tx1"/>
                </a:solidFill>
                <a:latin typeface="Lora" panose="020B0604020202020204" charset="0"/>
              </a:rPr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90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BDB7A-D757-4E2B-B6E2-25F5A930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552" y="925235"/>
            <a:ext cx="6224895" cy="435600"/>
          </a:xfrm>
        </p:spPr>
        <p:txBody>
          <a:bodyPr/>
          <a:lstStyle/>
          <a:p>
            <a:r>
              <a:rPr lang="en-CA" sz="1400" dirty="0"/>
              <a:t>Importance of dengue rises prediction</a:t>
            </a:r>
            <a:br>
              <a:rPr lang="en-CA" sz="1400" dirty="0"/>
            </a:br>
            <a:r>
              <a:rPr lang="en-CA" sz="1400" dirty="0"/>
              <a:t>for early intervention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A69136D-10CA-4DCD-866A-FBFB4933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9081" y="2030617"/>
            <a:ext cx="1646288" cy="1685099"/>
          </a:xfrm>
          <a:custGeom>
            <a:avLst/>
            <a:gdLst>
              <a:gd name="connsiteX0" fmla="*/ 813283 w 1646288"/>
              <a:gd name="connsiteY0" fmla="*/ 0 h 1685099"/>
              <a:gd name="connsiteX1" fmla="*/ 1645994 w 1646288"/>
              <a:gd name="connsiteY1" fmla="*/ 592001 h 1685099"/>
              <a:gd name="connsiteX2" fmla="*/ 1646288 w 1646288"/>
              <a:gd name="connsiteY2" fmla="*/ 593107 h 1685099"/>
              <a:gd name="connsiteX3" fmla="*/ 1646288 w 1646288"/>
              <a:gd name="connsiteY3" fmla="*/ 1091993 h 1685099"/>
              <a:gd name="connsiteX4" fmla="*/ 1645994 w 1646288"/>
              <a:gd name="connsiteY4" fmla="*/ 1093099 h 1685099"/>
              <a:gd name="connsiteX5" fmla="*/ 902431 w 1646288"/>
              <a:gd name="connsiteY5" fmla="*/ 1680750 h 1685099"/>
              <a:gd name="connsiteX6" fmla="*/ 813304 w 1646288"/>
              <a:gd name="connsiteY6" fmla="*/ 1685099 h 1685099"/>
              <a:gd name="connsiteX7" fmla="*/ 813263 w 1646288"/>
              <a:gd name="connsiteY7" fmla="*/ 1685099 h 1685099"/>
              <a:gd name="connsiteX8" fmla="*/ 724135 w 1646288"/>
              <a:gd name="connsiteY8" fmla="*/ 1680750 h 1685099"/>
              <a:gd name="connsiteX9" fmla="*/ 9892 w 1646288"/>
              <a:gd name="connsiteY9" fmla="*/ 1170509 h 1685099"/>
              <a:gd name="connsiteX10" fmla="*/ 0 w 1646288"/>
              <a:gd name="connsiteY10" fmla="*/ 1144392 h 1685099"/>
              <a:gd name="connsiteX11" fmla="*/ 0 w 1646288"/>
              <a:gd name="connsiteY11" fmla="*/ 540708 h 1685099"/>
              <a:gd name="connsiteX12" fmla="*/ 9892 w 1646288"/>
              <a:gd name="connsiteY12" fmla="*/ 514591 h 1685099"/>
              <a:gd name="connsiteX13" fmla="*/ 813283 w 1646288"/>
              <a:gd name="connsiteY13" fmla="*/ 0 h 168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6288" h="1685099">
                <a:moveTo>
                  <a:pt x="813283" y="0"/>
                </a:moveTo>
                <a:cubicBezTo>
                  <a:pt x="1204537" y="0"/>
                  <a:pt x="1535600" y="249026"/>
                  <a:pt x="1645994" y="592001"/>
                </a:cubicBezTo>
                <a:lnTo>
                  <a:pt x="1646288" y="593107"/>
                </a:lnTo>
                <a:lnTo>
                  <a:pt x="1646288" y="1091993"/>
                </a:lnTo>
                <a:lnTo>
                  <a:pt x="1645994" y="1093099"/>
                </a:lnTo>
                <a:cubicBezTo>
                  <a:pt x="1544092" y="1409692"/>
                  <a:pt x="1254164" y="1646233"/>
                  <a:pt x="902431" y="1680750"/>
                </a:cubicBezTo>
                <a:lnTo>
                  <a:pt x="813304" y="1685099"/>
                </a:lnTo>
                <a:lnTo>
                  <a:pt x="813263" y="1685099"/>
                </a:lnTo>
                <a:lnTo>
                  <a:pt x="724135" y="1680750"/>
                </a:lnTo>
                <a:cubicBezTo>
                  <a:pt x="401713" y="1649109"/>
                  <a:pt x="131225" y="1447712"/>
                  <a:pt x="9892" y="1170509"/>
                </a:cubicBezTo>
                <a:lnTo>
                  <a:pt x="0" y="1144392"/>
                </a:lnTo>
                <a:lnTo>
                  <a:pt x="0" y="540708"/>
                </a:lnTo>
                <a:lnTo>
                  <a:pt x="9892" y="514591"/>
                </a:lnTo>
                <a:cubicBezTo>
                  <a:pt x="142255" y="212188"/>
                  <a:pt x="452126" y="0"/>
                  <a:pt x="813283" y="0"/>
                </a:cubicBezTo>
                <a:close/>
              </a:path>
            </a:pathLst>
          </a:custGeom>
        </p:spPr>
      </p:pic>
      <p:sp>
        <p:nvSpPr>
          <p:cNvPr id="19" name="Shape 301">
            <a:extLst>
              <a:ext uri="{FF2B5EF4-FFF2-40B4-BE49-F238E27FC236}">
                <a16:creationId xmlns:a16="http://schemas.microsoft.com/office/drawing/2014/main" id="{9AE865C8-2FDC-4CEE-B443-C36BAE117474}"/>
              </a:ext>
            </a:extLst>
          </p:cNvPr>
          <p:cNvSpPr/>
          <p:nvPr/>
        </p:nvSpPr>
        <p:spPr>
          <a:xfrm>
            <a:off x="6471876" y="2032268"/>
            <a:ext cx="1685100" cy="1685100"/>
          </a:xfrm>
          <a:prstGeom prst="ellipse">
            <a:avLst/>
          </a:prstGeom>
          <a:ln w="571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" name="Shape 302">
            <a:extLst>
              <a:ext uri="{FF2B5EF4-FFF2-40B4-BE49-F238E27FC236}">
                <a16:creationId xmlns:a16="http://schemas.microsoft.com/office/drawing/2014/main" id="{AC6BD319-59B8-42EB-B33F-8992B518D687}"/>
              </a:ext>
            </a:extLst>
          </p:cNvPr>
          <p:cNvSpPr/>
          <p:nvPr/>
        </p:nvSpPr>
        <p:spPr>
          <a:xfrm>
            <a:off x="3830775" y="2030617"/>
            <a:ext cx="1685100" cy="16851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1" name="Shape 303">
            <a:extLst>
              <a:ext uri="{FF2B5EF4-FFF2-40B4-BE49-F238E27FC236}">
                <a16:creationId xmlns:a16="http://schemas.microsoft.com/office/drawing/2014/main" id="{622D934A-D443-42DA-8BEE-F979965CB807}"/>
              </a:ext>
            </a:extLst>
          </p:cNvPr>
          <p:cNvCxnSpPr>
            <a:endCxn id="20" idx="2"/>
          </p:cNvCxnSpPr>
          <p:nvPr/>
        </p:nvCxnSpPr>
        <p:spPr>
          <a:xfrm>
            <a:off x="2904975" y="2873167"/>
            <a:ext cx="925800" cy="0"/>
          </a:xfrm>
          <a:prstGeom prst="straightConnector1">
            <a:avLst/>
          </a:prstGeom>
          <a:ln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hape 304">
            <a:extLst>
              <a:ext uri="{FF2B5EF4-FFF2-40B4-BE49-F238E27FC236}">
                <a16:creationId xmlns:a16="http://schemas.microsoft.com/office/drawing/2014/main" id="{76BB5493-62F6-40BC-93AF-CD8C1B963288}"/>
              </a:ext>
            </a:extLst>
          </p:cNvPr>
          <p:cNvCxnSpPr>
            <a:endCxn id="19" idx="2"/>
          </p:cNvCxnSpPr>
          <p:nvPr/>
        </p:nvCxnSpPr>
        <p:spPr>
          <a:xfrm>
            <a:off x="5546076" y="2874818"/>
            <a:ext cx="925800" cy="0"/>
          </a:xfrm>
          <a:prstGeom prst="straightConnector1">
            <a:avLst/>
          </a:prstGeom>
          <a:ln>
            <a:headEnd type="none" w="sm" len="sm"/>
            <a:tailEnd type="triangl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Shape 302">
            <a:extLst>
              <a:ext uri="{FF2B5EF4-FFF2-40B4-BE49-F238E27FC236}">
                <a16:creationId xmlns:a16="http://schemas.microsoft.com/office/drawing/2014/main" id="{A7EB9508-B394-4DF7-873B-3979EA889515}"/>
              </a:ext>
            </a:extLst>
          </p:cNvPr>
          <p:cNvSpPr/>
          <p:nvPr/>
        </p:nvSpPr>
        <p:spPr>
          <a:xfrm>
            <a:off x="1189675" y="2032267"/>
            <a:ext cx="1685100" cy="16851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4050370-645A-44D2-9BE1-1B3E577D135B}"/>
              </a:ext>
            </a:extLst>
          </p:cNvPr>
          <p:cNvSpPr txBox="1"/>
          <p:nvPr/>
        </p:nvSpPr>
        <p:spPr>
          <a:xfrm>
            <a:off x="1527025" y="3830863"/>
            <a:ext cx="137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Lora" panose="020B0604020202020204" charset="0"/>
              </a:rPr>
              <a:t>Infection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480432-5672-4D10-A22C-7A55173CF638}"/>
              </a:ext>
            </a:extLst>
          </p:cNvPr>
          <p:cNvSpPr/>
          <p:nvPr/>
        </p:nvSpPr>
        <p:spPr>
          <a:xfrm>
            <a:off x="3891737" y="3830863"/>
            <a:ext cx="156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latin typeface="Lora" panose="020B0604020202020204" charset="0"/>
              </a:rPr>
              <a:t>Rise in dengue incidence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4B85E1-56E7-4D54-A72A-19998ACC29FD}"/>
              </a:ext>
            </a:extLst>
          </p:cNvPr>
          <p:cNvSpPr/>
          <p:nvPr/>
        </p:nvSpPr>
        <p:spPr>
          <a:xfrm>
            <a:off x="5915891" y="3830863"/>
            <a:ext cx="3228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latin typeface="Lora" panose="020B0604020202020204" charset="0"/>
              </a:rPr>
              <a:t>Public health education and deployment of medical teams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B81E5F1-788D-4ECD-AB19-B6ACA290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6" b="-6488"/>
          <a:stretch/>
        </p:blipFill>
        <p:spPr>
          <a:xfrm>
            <a:off x="6660001" y="2461623"/>
            <a:ext cx="1294324" cy="726109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B086936-22F2-41D1-85CD-110582090C19}"/>
              </a:ext>
            </a:extLst>
          </p:cNvPr>
          <p:cNvCxnSpPr/>
          <p:nvPr/>
        </p:nvCxnSpPr>
        <p:spPr>
          <a:xfrm flipV="1">
            <a:off x="4287982" y="2376055"/>
            <a:ext cx="0" cy="727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3CACF3-F5C4-4791-885A-53685BDDD730}"/>
              </a:ext>
            </a:extLst>
          </p:cNvPr>
          <p:cNvCxnSpPr>
            <a:cxnSpLocks/>
          </p:cNvCxnSpPr>
          <p:nvPr/>
        </p:nvCxnSpPr>
        <p:spPr>
          <a:xfrm flipV="1">
            <a:off x="4287982" y="3103418"/>
            <a:ext cx="86590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2628042-8E20-4A2E-B989-2B4284BE814D}"/>
              </a:ext>
            </a:extLst>
          </p:cNvPr>
          <p:cNvCxnSpPr/>
          <p:nvPr/>
        </p:nvCxnSpPr>
        <p:spPr>
          <a:xfrm>
            <a:off x="4315691" y="30757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6E6B4749-DEEF-451A-A1D6-3C2FA657EDFF}"/>
              </a:ext>
            </a:extLst>
          </p:cNvPr>
          <p:cNvSpPr/>
          <p:nvPr/>
        </p:nvSpPr>
        <p:spPr>
          <a:xfrm rot="6093564">
            <a:off x="3722471" y="1915372"/>
            <a:ext cx="1472941" cy="919429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07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F00EF-3F57-4286-871B-B0A98778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37125"/>
            <a:ext cx="3924170" cy="435600"/>
          </a:xfrm>
        </p:spPr>
        <p:txBody>
          <a:bodyPr/>
          <a:lstStyle/>
          <a:p>
            <a:r>
              <a:rPr lang="en-CA" sz="1450" dirty="0"/>
              <a:t>Studied cities with high dengue incidence</a:t>
            </a:r>
          </a:p>
        </p:txBody>
      </p:sp>
      <p:sp>
        <p:nvSpPr>
          <p:cNvPr id="3" name="Shape 251">
            <a:extLst>
              <a:ext uri="{FF2B5EF4-FFF2-40B4-BE49-F238E27FC236}">
                <a16:creationId xmlns:a16="http://schemas.microsoft.com/office/drawing/2014/main" id="{756AF2BE-28BE-47EA-907A-36D5E783E3B1}"/>
              </a:ext>
            </a:extLst>
          </p:cNvPr>
          <p:cNvSpPr/>
          <p:nvPr/>
        </p:nvSpPr>
        <p:spPr>
          <a:xfrm>
            <a:off x="2054867" y="1777902"/>
            <a:ext cx="4393439" cy="242847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61">
            <a:extLst>
              <a:ext uri="{FF2B5EF4-FFF2-40B4-BE49-F238E27FC236}">
                <a16:creationId xmlns:a16="http://schemas.microsoft.com/office/drawing/2014/main" id="{A0B3D2CE-2469-402D-A7B8-2B9A9D0A305A}"/>
              </a:ext>
            </a:extLst>
          </p:cNvPr>
          <p:cNvSpPr/>
          <p:nvPr/>
        </p:nvSpPr>
        <p:spPr>
          <a:xfrm>
            <a:off x="5280901" y="2833002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61">
            <a:extLst>
              <a:ext uri="{FF2B5EF4-FFF2-40B4-BE49-F238E27FC236}">
                <a16:creationId xmlns:a16="http://schemas.microsoft.com/office/drawing/2014/main" id="{D625D473-C8A6-4F81-9962-E5536B5269A9}"/>
              </a:ext>
            </a:extLst>
          </p:cNvPr>
          <p:cNvSpPr/>
          <p:nvPr/>
        </p:nvSpPr>
        <p:spPr>
          <a:xfrm>
            <a:off x="5305419" y="3060720"/>
            <a:ext cx="174600" cy="174600"/>
          </a:xfrm>
          <a:prstGeom prst="donut">
            <a:avLst>
              <a:gd name="adj" fmla="val 35568"/>
            </a:avLst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90A3889-4B1E-465E-AC11-D955006DADE5}"/>
              </a:ext>
            </a:extLst>
          </p:cNvPr>
          <p:cNvCxnSpPr>
            <a:cxnSpLocks/>
          </p:cNvCxnSpPr>
          <p:nvPr/>
        </p:nvCxnSpPr>
        <p:spPr>
          <a:xfrm flipH="1">
            <a:off x="5411248" y="2519805"/>
            <a:ext cx="573947" cy="313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92BFD1-03D9-4EA2-8637-F28420571A9C}"/>
              </a:ext>
            </a:extLst>
          </p:cNvPr>
          <p:cNvSpPr txBox="1"/>
          <p:nvPr/>
        </p:nvSpPr>
        <p:spPr>
          <a:xfrm>
            <a:off x="6072529" y="2212028"/>
            <a:ext cx="914400" cy="30777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Lora" panose="020B0604020202020204" charset="0"/>
              </a:rPr>
              <a:t>Bangkok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9BE002D-6907-4CEB-892D-1802E8181E2A}"/>
              </a:ext>
            </a:extLst>
          </p:cNvPr>
          <p:cNvCxnSpPr>
            <a:cxnSpLocks/>
          </p:cNvCxnSpPr>
          <p:nvPr/>
        </p:nvCxnSpPr>
        <p:spPr>
          <a:xfrm flipH="1" flipV="1">
            <a:off x="5480020" y="3152613"/>
            <a:ext cx="713814" cy="135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316DCA1-753F-45DD-86C1-2794E8141A4C}"/>
              </a:ext>
            </a:extLst>
          </p:cNvPr>
          <p:cNvSpPr txBox="1"/>
          <p:nvPr/>
        </p:nvSpPr>
        <p:spPr>
          <a:xfrm>
            <a:off x="6242468" y="3031317"/>
            <a:ext cx="1047566" cy="30777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Lora" panose="020B0604020202020204" charset="0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80762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00DD3-D8A1-4535-B1EC-D199DC88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Methodology</a:t>
            </a:r>
          </a:p>
        </p:txBody>
      </p:sp>
      <p:sp>
        <p:nvSpPr>
          <p:cNvPr id="3" name="Shape 187">
            <a:extLst>
              <a:ext uri="{FF2B5EF4-FFF2-40B4-BE49-F238E27FC236}">
                <a16:creationId xmlns:a16="http://schemas.microsoft.com/office/drawing/2014/main" id="{BB39C858-DBCC-4BED-9BD7-29F5636EA631}"/>
              </a:ext>
            </a:extLst>
          </p:cNvPr>
          <p:cNvSpPr/>
          <p:nvPr/>
        </p:nvSpPr>
        <p:spPr>
          <a:xfrm>
            <a:off x="3262814" y="1550966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Data-fitted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Model</a:t>
            </a:r>
          </a:p>
          <a:p>
            <a:pPr lvl="0" algn="ctr"/>
            <a:r>
              <a:rPr lang="en-CA" sz="1050" i="1" dirty="0">
                <a:latin typeface="Quattrocento Sans" panose="020B0604020202020204" charset="0"/>
              </a:rPr>
              <a:t>step-down linear</a:t>
            </a:r>
          </a:p>
          <a:p>
            <a:pPr lvl="0" algn="ctr"/>
            <a:r>
              <a:rPr lang="en-CA" sz="1050" i="1" dirty="0">
                <a:latin typeface="Quattrocento Sans" panose="020B0604020202020204" charset="0"/>
              </a:rPr>
              <a:t>regression model</a:t>
            </a:r>
          </a:p>
        </p:txBody>
      </p:sp>
      <p:sp>
        <p:nvSpPr>
          <p:cNvPr id="4" name="Shape 188">
            <a:extLst>
              <a:ext uri="{FF2B5EF4-FFF2-40B4-BE49-F238E27FC236}">
                <a16:creationId xmlns:a16="http://schemas.microsoft.com/office/drawing/2014/main" id="{E7FF0C94-B108-4871-9C99-AE7716D88BD5}"/>
              </a:ext>
            </a:extLst>
          </p:cNvPr>
          <p:cNvSpPr/>
          <p:nvPr/>
        </p:nvSpPr>
        <p:spPr>
          <a:xfrm>
            <a:off x="1213291" y="1550966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Data collection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50" i="1" dirty="0">
                <a:latin typeface="Quattrocento Sans"/>
                <a:ea typeface="Quattrocento Sans"/>
                <a:cs typeface="Quattrocento Sans"/>
                <a:sym typeface="Quattrocento Sans"/>
              </a:rPr>
              <a:t>Real epidemiologic </a:t>
            </a:r>
            <a:r>
              <a:rPr lang="en-CA" sz="1050" i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datas</a:t>
            </a:r>
            <a:endParaRPr lang="en-CA" sz="1050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Shape 189">
            <a:extLst>
              <a:ext uri="{FF2B5EF4-FFF2-40B4-BE49-F238E27FC236}">
                <a16:creationId xmlns:a16="http://schemas.microsoft.com/office/drawing/2014/main" id="{449DF297-C0BD-4088-8C03-CAF82EDD1ED3}"/>
              </a:ext>
            </a:extLst>
          </p:cNvPr>
          <p:cNvSpPr/>
          <p:nvPr/>
        </p:nvSpPr>
        <p:spPr>
          <a:xfrm>
            <a:off x="5312338" y="1550966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Predictions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9C9A272-C447-4ABD-8914-2F7FEB181E03}"/>
              </a:ext>
            </a:extLst>
          </p:cNvPr>
          <p:cNvSpPr/>
          <p:nvPr/>
        </p:nvSpPr>
        <p:spPr>
          <a:xfrm>
            <a:off x="1213290" y="1566341"/>
            <a:ext cx="2357753" cy="23991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F92102-6452-4145-9980-FA76FDDCF6E8}"/>
              </a:ext>
            </a:extLst>
          </p:cNvPr>
          <p:cNvSpPr txBox="1"/>
          <p:nvPr/>
        </p:nvSpPr>
        <p:spPr>
          <a:xfrm>
            <a:off x="1270937" y="4128307"/>
            <a:ext cx="34821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900" dirty="0">
                <a:latin typeface="Lora" panose="020B0604020202020204" charset="0"/>
              </a:rPr>
              <a:t>Epidemiologic data of dengue cases from 2005-2011 in Singapore and Bangkok collected from the Ministry of Health of Singapore and the Thai bureau of epidemiology websites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4F0B4A3-D60A-49F1-9B55-FAFC1BEACD16}"/>
              </a:ext>
            </a:extLst>
          </p:cNvPr>
          <p:cNvCxnSpPr>
            <a:cxnSpLocks/>
          </p:cNvCxnSpPr>
          <p:nvPr/>
        </p:nvCxnSpPr>
        <p:spPr>
          <a:xfrm>
            <a:off x="855301" y="4253624"/>
            <a:ext cx="4156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3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00DD3-D8A1-4535-B1EC-D199DC88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Methodology</a:t>
            </a:r>
          </a:p>
        </p:txBody>
      </p:sp>
      <p:sp>
        <p:nvSpPr>
          <p:cNvPr id="3" name="Shape 187">
            <a:extLst>
              <a:ext uri="{FF2B5EF4-FFF2-40B4-BE49-F238E27FC236}">
                <a16:creationId xmlns:a16="http://schemas.microsoft.com/office/drawing/2014/main" id="{BB39C858-DBCC-4BED-9BD7-29F5636EA631}"/>
              </a:ext>
            </a:extLst>
          </p:cNvPr>
          <p:cNvSpPr/>
          <p:nvPr/>
        </p:nvSpPr>
        <p:spPr>
          <a:xfrm>
            <a:off x="3262814" y="1550966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Data-fitted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Model</a:t>
            </a:r>
          </a:p>
          <a:p>
            <a:pPr lvl="0" algn="ctr"/>
            <a:r>
              <a:rPr lang="en-CA" sz="1050" i="1" dirty="0">
                <a:latin typeface="Quattrocento Sans" panose="020B0604020202020204" charset="0"/>
              </a:rPr>
              <a:t>step-down linear</a:t>
            </a:r>
          </a:p>
          <a:p>
            <a:pPr lvl="0" algn="ctr"/>
            <a:r>
              <a:rPr lang="en-CA" sz="1050" i="1" dirty="0">
                <a:latin typeface="Quattrocento Sans" panose="020B0604020202020204" charset="0"/>
              </a:rPr>
              <a:t>regression model</a:t>
            </a:r>
          </a:p>
        </p:txBody>
      </p:sp>
      <p:sp>
        <p:nvSpPr>
          <p:cNvPr id="4" name="Shape 188">
            <a:extLst>
              <a:ext uri="{FF2B5EF4-FFF2-40B4-BE49-F238E27FC236}">
                <a16:creationId xmlns:a16="http://schemas.microsoft.com/office/drawing/2014/main" id="{E7FF0C94-B108-4871-9C99-AE7716D88BD5}"/>
              </a:ext>
            </a:extLst>
          </p:cNvPr>
          <p:cNvSpPr/>
          <p:nvPr/>
        </p:nvSpPr>
        <p:spPr>
          <a:xfrm>
            <a:off x="1213291" y="1550966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Data collection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50" i="1" dirty="0">
                <a:latin typeface="Quattrocento Sans"/>
                <a:ea typeface="Quattrocento Sans"/>
                <a:cs typeface="Quattrocento Sans"/>
                <a:sym typeface="Quattrocento Sans"/>
              </a:rPr>
              <a:t>Real epidemiologic </a:t>
            </a:r>
            <a:r>
              <a:rPr lang="en-CA" sz="1050" i="1" dirty="0" err="1">
                <a:latin typeface="Quattrocento Sans"/>
                <a:ea typeface="Quattrocento Sans"/>
                <a:cs typeface="Quattrocento Sans"/>
                <a:sym typeface="Quattrocento Sans"/>
              </a:rPr>
              <a:t>datas</a:t>
            </a:r>
            <a:endParaRPr lang="en-CA" sz="1050" i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" name="Shape 189">
            <a:extLst>
              <a:ext uri="{FF2B5EF4-FFF2-40B4-BE49-F238E27FC236}">
                <a16:creationId xmlns:a16="http://schemas.microsoft.com/office/drawing/2014/main" id="{449DF297-C0BD-4088-8C03-CAF82EDD1ED3}"/>
              </a:ext>
            </a:extLst>
          </p:cNvPr>
          <p:cNvSpPr/>
          <p:nvPr/>
        </p:nvSpPr>
        <p:spPr>
          <a:xfrm>
            <a:off x="5312338" y="1550966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Predictions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26" name="Picture 2" descr="Image result for google">
            <a:extLst>
              <a:ext uri="{FF2B5EF4-FFF2-40B4-BE49-F238E27FC236}">
                <a16:creationId xmlns:a16="http://schemas.microsoft.com/office/drawing/2014/main" id="{3E3335D1-0485-444B-97B3-90D63FA4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97" y="4518927"/>
            <a:ext cx="422564" cy="4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33A9927-24A0-497D-A5FE-6C2AAC908D54}"/>
              </a:ext>
            </a:extLst>
          </p:cNvPr>
          <p:cNvSpPr txBox="1"/>
          <p:nvPr/>
        </p:nvSpPr>
        <p:spPr>
          <a:xfrm>
            <a:off x="4024711" y="4518927"/>
            <a:ext cx="1336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latin typeface="Lora" panose="020B0604020202020204" charset="0"/>
              </a:rPr>
              <a:t>‘’dengue symptoms’’</a:t>
            </a:r>
          </a:p>
          <a:p>
            <a:pPr algn="ctr"/>
            <a:r>
              <a:rPr lang="en-CA" sz="900" dirty="0">
                <a:latin typeface="Lora" panose="020B0604020202020204" charset="0"/>
              </a:rPr>
              <a:t>‘’mosquito’’ </a:t>
            </a:r>
          </a:p>
          <a:p>
            <a:pPr algn="ctr"/>
            <a:r>
              <a:rPr lang="en-CA" sz="900" dirty="0">
                <a:latin typeface="Lora" panose="020B0604020202020204" charset="0"/>
              </a:rPr>
              <a:t>etc.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2574297-3186-4FEF-A469-C63BE08D341C}"/>
              </a:ext>
            </a:extLst>
          </p:cNvPr>
          <p:cNvCxnSpPr>
            <a:cxnSpLocks/>
          </p:cNvCxnSpPr>
          <p:nvPr/>
        </p:nvCxnSpPr>
        <p:spPr>
          <a:xfrm>
            <a:off x="3550261" y="4696339"/>
            <a:ext cx="4156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0F130AB-E4B7-459E-868C-0B59CA0D0DFC}"/>
              </a:ext>
            </a:extLst>
          </p:cNvPr>
          <p:cNvSpPr txBox="1"/>
          <p:nvPr/>
        </p:nvSpPr>
        <p:spPr>
          <a:xfrm>
            <a:off x="1873861" y="4474759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latin typeface="Lora" panose="020B0604020202020204" charset="0"/>
              </a:rPr>
              <a:t>Use of Google insights to look at dengue-related searched items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DC14335-EF9C-445D-9C80-8D4989399E7D}"/>
              </a:ext>
            </a:extLst>
          </p:cNvPr>
          <p:cNvSpPr/>
          <p:nvPr/>
        </p:nvSpPr>
        <p:spPr>
          <a:xfrm>
            <a:off x="3262814" y="1566341"/>
            <a:ext cx="2357753" cy="23991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929C24-7D97-4AA7-BD60-CAEA16F978AB}"/>
              </a:ext>
            </a:extLst>
          </p:cNvPr>
          <p:cNvCxnSpPr>
            <a:cxnSpLocks/>
          </p:cNvCxnSpPr>
          <p:nvPr/>
        </p:nvCxnSpPr>
        <p:spPr>
          <a:xfrm>
            <a:off x="5361675" y="4696339"/>
            <a:ext cx="4156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DA1945B-E67C-44C0-A7E3-9A8A51D875DA}"/>
              </a:ext>
            </a:extLst>
          </p:cNvPr>
          <p:cNvSpPr txBox="1"/>
          <p:nvPr/>
        </p:nvSpPr>
        <p:spPr>
          <a:xfrm>
            <a:off x="5894011" y="4518927"/>
            <a:ext cx="266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00" dirty="0">
                <a:latin typeface="Lora" panose="020B0604020202020204" charset="0"/>
              </a:rPr>
              <a:t>Step-down regression linear model with dengue-related searched items as variables</a:t>
            </a:r>
          </a:p>
        </p:txBody>
      </p:sp>
    </p:spTree>
    <p:extLst>
      <p:ext uri="{BB962C8B-B14F-4D97-AF65-F5344CB8AC3E}">
        <p14:creationId xmlns:p14="http://schemas.microsoft.com/office/powerpoint/2010/main" val="87903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00DD3-D8A1-4535-B1EC-D199DC88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Methodology</a:t>
            </a:r>
          </a:p>
        </p:txBody>
      </p:sp>
      <p:sp>
        <p:nvSpPr>
          <p:cNvPr id="3" name="Shape 187">
            <a:extLst>
              <a:ext uri="{FF2B5EF4-FFF2-40B4-BE49-F238E27FC236}">
                <a16:creationId xmlns:a16="http://schemas.microsoft.com/office/drawing/2014/main" id="{BB39C858-DBCC-4BED-9BD7-29F5636EA631}"/>
              </a:ext>
            </a:extLst>
          </p:cNvPr>
          <p:cNvSpPr/>
          <p:nvPr/>
        </p:nvSpPr>
        <p:spPr>
          <a:xfrm>
            <a:off x="3262814" y="1550966"/>
            <a:ext cx="2357752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Data-fitted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Model</a:t>
            </a:r>
          </a:p>
          <a:p>
            <a:pPr lvl="0" algn="ctr"/>
            <a:r>
              <a:rPr lang="en-CA" sz="1050" i="1" dirty="0">
                <a:latin typeface="Quattrocento Sans" panose="020B0604020202020204" charset="0"/>
              </a:rPr>
              <a:t>step-down linear</a:t>
            </a:r>
          </a:p>
          <a:p>
            <a:pPr lvl="0" algn="ctr"/>
            <a:r>
              <a:rPr lang="en-CA" sz="1050" i="1" dirty="0">
                <a:latin typeface="Quattrocento Sans" panose="020B0604020202020204" charset="0"/>
              </a:rPr>
              <a:t>regression model</a:t>
            </a:r>
          </a:p>
        </p:txBody>
      </p:sp>
      <p:sp>
        <p:nvSpPr>
          <p:cNvPr id="4" name="Shape 188">
            <a:extLst>
              <a:ext uri="{FF2B5EF4-FFF2-40B4-BE49-F238E27FC236}">
                <a16:creationId xmlns:a16="http://schemas.microsoft.com/office/drawing/2014/main" id="{E7FF0C94-B108-4871-9C99-AE7716D88BD5}"/>
              </a:ext>
            </a:extLst>
          </p:cNvPr>
          <p:cNvSpPr/>
          <p:nvPr/>
        </p:nvSpPr>
        <p:spPr>
          <a:xfrm>
            <a:off x="1213291" y="1550966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Data collection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50" i="1" dirty="0">
                <a:latin typeface="Quattrocento Sans"/>
                <a:ea typeface="Quattrocento Sans"/>
                <a:cs typeface="Quattrocento Sans"/>
                <a:sym typeface="Quattrocento Sans"/>
              </a:rPr>
              <a:t>Real epidemiologic data</a:t>
            </a:r>
          </a:p>
        </p:txBody>
      </p:sp>
      <p:sp>
        <p:nvSpPr>
          <p:cNvPr id="5" name="Shape 189">
            <a:extLst>
              <a:ext uri="{FF2B5EF4-FFF2-40B4-BE49-F238E27FC236}">
                <a16:creationId xmlns:a16="http://schemas.microsoft.com/office/drawing/2014/main" id="{449DF297-C0BD-4088-8C03-CAF82EDD1ED3}"/>
              </a:ext>
            </a:extLst>
          </p:cNvPr>
          <p:cNvSpPr/>
          <p:nvPr/>
        </p:nvSpPr>
        <p:spPr>
          <a:xfrm>
            <a:off x="5312338" y="1550966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Predictions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DC14335-EF9C-445D-9C80-8D4989399E7D}"/>
              </a:ext>
            </a:extLst>
          </p:cNvPr>
          <p:cNvSpPr/>
          <p:nvPr/>
        </p:nvSpPr>
        <p:spPr>
          <a:xfrm>
            <a:off x="5333011" y="1550966"/>
            <a:ext cx="2357753" cy="23991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929C24-7D97-4AA7-BD60-CAEA16F978AB}"/>
              </a:ext>
            </a:extLst>
          </p:cNvPr>
          <p:cNvCxnSpPr>
            <a:cxnSpLocks/>
          </p:cNvCxnSpPr>
          <p:nvPr/>
        </p:nvCxnSpPr>
        <p:spPr>
          <a:xfrm>
            <a:off x="5051832" y="4215665"/>
            <a:ext cx="4156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DA1945B-E67C-44C0-A7E3-9A8A51D875DA}"/>
              </a:ext>
            </a:extLst>
          </p:cNvPr>
          <p:cNvSpPr txBox="1"/>
          <p:nvPr/>
        </p:nvSpPr>
        <p:spPr>
          <a:xfrm>
            <a:off x="5467468" y="4092554"/>
            <a:ext cx="3234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dirty="0">
                <a:latin typeface="Lora" panose="020B0604020202020204" charset="0"/>
              </a:rPr>
              <a:t>Prediction using the fitted-model for the year 2010</a:t>
            </a:r>
          </a:p>
        </p:txBody>
      </p:sp>
    </p:spTree>
    <p:extLst>
      <p:ext uri="{BB962C8B-B14F-4D97-AF65-F5344CB8AC3E}">
        <p14:creationId xmlns:p14="http://schemas.microsoft.com/office/powerpoint/2010/main" val="426197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D2C4-0885-4B45-85F0-1E119617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30" y="964834"/>
            <a:ext cx="5262005" cy="435600"/>
          </a:xfrm>
        </p:spPr>
        <p:txBody>
          <a:bodyPr/>
          <a:lstStyle/>
          <a:p>
            <a:br>
              <a:rPr lang="en-CA" sz="1200" dirty="0">
                <a:latin typeface="Lora" panose="020B0604020202020204" charset="0"/>
              </a:rPr>
            </a:br>
            <a:r>
              <a:rPr lang="en-CA" sz="1300" dirty="0">
                <a:latin typeface="Lora" panose="020B0604020202020204" charset="0"/>
              </a:rPr>
              <a:t>Singapore Incidence and Fitted Data/Prediction</a:t>
            </a:r>
            <a:br>
              <a:rPr lang="en-CA" dirty="0">
                <a:latin typeface="Lora" panose="020B0604020202020204" charset="0"/>
              </a:rPr>
            </a:br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F69F2B-8989-4B4A-A7B3-BDF2F3CD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9" b="-16569"/>
          <a:stretch/>
        </p:blipFill>
        <p:spPr>
          <a:xfrm>
            <a:off x="851583" y="2012205"/>
            <a:ext cx="7080614" cy="32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D2C4-0885-4B45-85F0-1E119617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30" y="964834"/>
            <a:ext cx="5262005" cy="435600"/>
          </a:xfrm>
        </p:spPr>
        <p:txBody>
          <a:bodyPr/>
          <a:lstStyle/>
          <a:p>
            <a:br>
              <a:rPr lang="en-CA" sz="1200" dirty="0">
                <a:latin typeface="Lora" panose="020B0604020202020204" charset="0"/>
              </a:rPr>
            </a:br>
            <a:r>
              <a:rPr lang="en-CA" sz="1300" dirty="0">
                <a:latin typeface="Lora" panose="020B0604020202020204" charset="0"/>
              </a:rPr>
              <a:t>Singapore Incidence and Fitted Data/Prediction</a:t>
            </a:r>
            <a:br>
              <a:rPr lang="en-CA" dirty="0">
                <a:latin typeface="Lora" panose="020B0604020202020204" charset="0"/>
              </a:rPr>
            </a:br>
            <a:endParaRPr lang="en-CA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F69F2B-8989-4B4A-A7B3-BDF2F3CD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9" b="-16569"/>
          <a:stretch/>
        </p:blipFill>
        <p:spPr>
          <a:xfrm>
            <a:off x="851583" y="2012205"/>
            <a:ext cx="7080614" cy="3276768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34B07F4-B0CF-4434-A557-F7673F37E8DB}"/>
              </a:ext>
            </a:extLst>
          </p:cNvPr>
          <p:cNvCxnSpPr>
            <a:cxnSpLocks/>
          </p:cNvCxnSpPr>
          <p:nvPr/>
        </p:nvCxnSpPr>
        <p:spPr>
          <a:xfrm>
            <a:off x="1724891" y="2064327"/>
            <a:ext cx="477982" cy="60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F8010168-1397-49E3-802E-76DA0A13F4DF}"/>
              </a:ext>
            </a:extLst>
          </p:cNvPr>
          <p:cNvSpPr txBox="1"/>
          <p:nvPr/>
        </p:nvSpPr>
        <p:spPr>
          <a:xfrm>
            <a:off x="30466" y="1400350"/>
            <a:ext cx="1642233" cy="61555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Lora" panose="020B0604020202020204" charset="0"/>
              </a:rPr>
              <a:t>Observed dengue incidence </a:t>
            </a:r>
          </a:p>
          <a:p>
            <a:pPr algn="ctr"/>
            <a:r>
              <a:rPr lang="en-CA" sz="1000" i="1" dirty="0">
                <a:latin typeface="Lora" panose="020B0604020202020204" charset="0"/>
              </a:rPr>
              <a:t>2005-2011</a:t>
            </a:r>
          </a:p>
        </p:txBody>
      </p:sp>
    </p:spTree>
    <p:extLst>
      <p:ext uri="{BB962C8B-B14F-4D97-AF65-F5344CB8AC3E}">
        <p14:creationId xmlns:p14="http://schemas.microsoft.com/office/powerpoint/2010/main" val="122739514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10041</TotalTime>
  <Words>236</Words>
  <Application>Microsoft Office PowerPoint</Application>
  <PresentationFormat>Affichage à l'écran (16:9)</PresentationFormat>
  <Paragraphs>64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Quattrocento Sans</vt:lpstr>
      <vt:lpstr>Arial</vt:lpstr>
      <vt:lpstr>Lora</vt:lpstr>
      <vt:lpstr>Viola template</vt:lpstr>
      <vt:lpstr>Prediction of Dengue Incidence Using Search Query Surveillance1</vt:lpstr>
      <vt:lpstr>What is dengue?</vt:lpstr>
      <vt:lpstr>Importance of dengue rises prediction for early intervention</vt:lpstr>
      <vt:lpstr>Studied cities with high dengue incidence</vt:lpstr>
      <vt:lpstr>Methodology</vt:lpstr>
      <vt:lpstr>Methodology</vt:lpstr>
      <vt:lpstr>Methodology</vt:lpstr>
      <vt:lpstr> Singapore Incidence and Fitted Data/Prediction </vt:lpstr>
      <vt:lpstr> Singapore Incidence and Fitted Data/Prediction </vt:lpstr>
      <vt:lpstr> Singapore Incidence and Fitted Data/Prediction </vt:lpstr>
      <vt:lpstr> Singapore Incidence and Fitted Data/Prediction </vt:lpstr>
      <vt:lpstr> Singapore Incidence and Fitted Data/Prediction </vt:lpstr>
      <vt:lpstr>Bangkok Incidence and Fitted Data/Prediction</vt:lpstr>
      <vt:lpstr>In 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Dengue Incidence Using Search Query Surveillance</dc:title>
  <dc:creator>Maeva</dc:creator>
  <cp:lastModifiedBy>Maeva</cp:lastModifiedBy>
  <cp:revision>24</cp:revision>
  <dcterms:modified xsi:type="dcterms:W3CDTF">2018-04-10T20:35:21Z</dcterms:modified>
</cp:coreProperties>
</file>